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18"/>
  </p:notesMasterIdLst>
  <p:handoutMasterIdLst>
    <p:handoutMasterId r:id="rId19"/>
  </p:handoutMasterIdLst>
  <p:sldIdLst>
    <p:sldId id="334" r:id="rId5"/>
    <p:sldId id="350" r:id="rId6"/>
    <p:sldId id="316" r:id="rId7"/>
    <p:sldId id="358" r:id="rId8"/>
    <p:sldId id="337" r:id="rId9"/>
    <p:sldId id="343" r:id="rId10"/>
    <p:sldId id="336" r:id="rId11"/>
    <p:sldId id="351" r:id="rId12"/>
    <p:sldId id="357" r:id="rId13"/>
    <p:sldId id="356" r:id="rId14"/>
    <p:sldId id="354" r:id="rId15"/>
    <p:sldId id="353" r:id="rId16"/>
    <p:sldId id="35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4" autoAdjust="0"/>
    <p:restoredTop sz="84967" autoAdjust="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anchor="b" anchorCtr="0"/>
          <a:lstStyle>
            <a:lvl1pPr algn="l">
              <a:defRPr sz="4000" b="1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>
              <a:spcBef>
                <a:spcPts val="1200"/>
              </a:spcBef>
              <a:defRPr sz="1800"/>
            </a:lvl2pPr>
            <a:lvl3pPr marL="914400">
              <a:spcBef>
                <a:spcPts val="1200"/>
              </a:spcBef>
              <a:defRPr sz="1800"/>
            </a:lvl3pPr>
            <a:lvl4pPr marL="1371600">
              <a:spcBef>
                <a:spcPts val="1200"/>
              </a:spcBef>
              <a:defRPr sz="1800"/>
            </a:lvl4pPr>
            <a:lvl5pPr marL="18288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800"/>
            </a:lvl2pPr>
            <a:lvl3pPr>
              <a:spcBef>
                <a:spcPts val="1200"/>
              </a:spcBef>
              <a:defRPr sz="1800"/>
            </a:lvl3pPr>
            <a:lvl4pPr>
              <a:spcBef>
                <a:spcPts val="1200"/>
              </a:spcBef>
              <a:defRPr sz="1800"/>
            </a:lvl4pPr>
            <a:lvl5pPr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Graphic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Graphic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anchor="b" anchorCtr="0"/>
          <a:lstStyle>
            <a:lvl1pPr>
              <a:defRPr sz="40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anchor="b"/>
          <a:lstStyle>
            <a:lvl1pPr algn="r">
              <a:lnSpc>
                <a:spcPts val="4800"/>
              </a:lnSpc>
              <a:defRPr sz="48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Graphic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Graphic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Graphic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anchor="b"/>
          <a:lstStyle>
            <a:lvl1pPr algn="r">
              <a:lnSpc>
                <a:spcPts val="4000"/>
              </a:lnSpc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sz="2400">
                <a:solidFill>
                  <a:schemeClr val="bg1"/>
                </a:solidFill>
              </a:defRPr>
            </a:lvl4pPr>
            <a:lvl5pPr marL="1828800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anchor="b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anchor="b" anchorCtr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anchor="t" anchorCtr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defRPr sz="1600"/>
            </a:lvl2pPr>
            <a:lvl3pPr marL="457200">
              <a:defRPr sz="1400"/>
            </a:lvl3pPr>
            <a:lvl4pPr marL="685800">
              <a:defRPr sz="12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Graphic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Footer Placeholder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+ Subtitle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anchor="t" anchorCtr="0"/>
          <a:lstStyle>
            <a:lvl1pPr algn="l">
              <a:lnSpc>
                <a:spcPts val="5400"/>
              </a:lnSpc>
              <a:defRPr sz="5400" b="1" i="0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/>
          <a:lstStyle>
            <a:lvl1pPr>
              <a:defRPr sz="4000" b="1" cap="all" spc="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0"/>
              </a:spcAft>
              <a:buNone/>
              <a:defRPr sz="1800"/>
            </a:lvl1pPr>
            <a:lvl2pPr marL="228600">
              <a:spcBef>
                <a:spcPts val="1200"/>
              </a:spcBef>
              <a:defRPr sz="1800"/>
            </a:lvl2pPr>
            <a:lvl3pPr marL="685800">
              <a:spcBef>
                <a:spcPts val="1200"/>
              </a:spcBef>
              <a:defRPr sz="1800"/>
            </a:lvl3pPr>
            <a:lvl4pPr marL="1143000">
              <a:spcBef>
                <a:spcPts val="1200"/>
              </a:spcBef>
              <a:defRPr sz="1800"/>
            </a:lvl4pPr>
            <a:lvl5pPr marL="1600200">
              <a:spcBef>
                <a:spcPts val="12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anchor="ctr" anchorCtr="0"/>
          <a:lstStyle>
            <a:lvl1pPr algn="l">
              <a:defRPr sz="4000" b="1" cap="all" spc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spcBef>
                <a:spcPts val="1200"/>
              </a:spcBef>
              <a:buNone/>
              <a:defRPr sz="1600"/>
            </a:lvl2pPr>
            <a:lvl3pPr marL="914400" indent="0">
              <a:spcBef>
                <a:spcPts val="1200"/>
              </a:spcBef>
              <a:buNone/>
              <a:defRPr sz="1400"/>
            </a:lvl3pPr>
            <a:lvl4pPr marL="1371600" indent="0">
              <a:spcBef>
                <a:spcPts val="1200"/>
              </a:spcBef>
              <a:buNone/>
              <a:defRPr sz="1200"/>
            </a:lvl4pPr>
            <a:lvl5pPr marL="1828800" indent="0">
              <a:spcBef>
                <a:spcPts val="12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anchor="t" anchorCtr="0">
            <a:noAutofit/>
          </a:bodyPr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1200"/>
              </a:spcBef>
              <a:defRPr sz="14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sz="4000" b="1" i="0" cap="all" spc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>
              <a:lnSpc>
                <a:spcPct val="110000"/>
              </a:lnSpc>
              <a:defRPr sz="1600"/>
            </a:lvl2pPr>
            <a:lvl3pPr marL="457200">
              <a:lnSpc>
                <a:spcPct val="110000"/>
              </a:lnSpc>
              <a:defRPr sz="1400"/>
            </a:lvl3pPr>
            <a:lvl4pPr marL="685800">
              <a:lnSpc>
                <a:spcPct val="110000"/>
              </a:lnSpc>
              <a:defRPr sz="1200"/>
            </a:lvl4pPr>
            <a:lvl5pPr marL="914400"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" name="Footer Placeholder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800" b="1" i="0" cap="all" spc="100" baseline="0"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musairshad/syriatel-churn-analysis" TargetMode="External"/><Relationship Id="rId5" Type="http://schemas.openxmlformats.org/officeDocument/2006/relationships/hyperlink" Target="https://www.linkedin.com/in/musairshad/" TargetMode="External"/><Relationship Id="rId4" Type="http://schemas.openxmlformats.org/officeDocument/2006/relationships/hyperlink" Target="https://www.linkedin.com/in/lotus-baumgarne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microsoft.com/office/2017/06/relationships/model3d" Target="../media/model3d2.glb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0"/>
              </a:rPr>
              <a:t>Will They Churn?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Grimacing Face Emoji">
                <a:extLst>
                  <a:ext uri="{FF2B5EF4-FFF2-40B4-BE49-F238E27FC236}">
                    <a16:creationId xmlns:a16="http://schemas.microsoft.com/office/drawing/2014/main" id="{5AD8A806-EB4D-589B-1AE4-F6748540D7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3399097"/>
                  </p:ext>
                </p:extLst>
              </p:nvPr>
            </p:nvGraphicFramePr>
            <p:xfrm>
              <a:off x="8229919" y="3434111"/>
              <a:ext cx="2995603" cy="299560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95603" cy="2995603"/>
                    </a:xfrm>
                    <a:prstGeom prst="rect">
                      <a:avLst/>
                    </a:prstGeom>
                  </am3d:spPr>
                  <am3d:camera>
                    <am3d:pos x="0" y="0" z="81425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161" d="1000000"/>
                    <am3d:preTrans dx="1" dy="-17985585" dz="-1440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999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Grimacing Face Emoji">
                <a:extLst>
                  <a:ext uri="{FF2B5EF4-FFF2-40B4-BE49-F238E27FC236}">
                    <a16:creationId xmlns:a16="http://schemas.microsoft.com/office/drawing/2014/main" id="{5AD8A806-EB4D-589B-1AE4-F6748540D7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9919" y="3434111"/>
                <a:ext cx="2995603" cy="29956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line&#10;&#10;Description automatically generated">
            <a:extLst>
              <a:ext uri="{FF2B5EF4-FFF2-40B4-BE49-F238E27FC236}">
                <a16:creationId xmlns:a16="http://schemas.microsoft.com/office/drawing/2014/main" id="{1149A887-B306-31C2-C27C-BEEB6F0FA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36246" cy="47055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0DC8F9-7368-BF97-129A-3C3A8923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72" y="2261218"/>
            <a:ext cx="5395428" cy="45967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A06B2A-06A2-6F70-4C12-21CF6A187B39}"/>
              </a:ext>
            </a:extLst>
          </p:cNvPr>
          <p:cNvSpPr txBox="1"/>
          <p:nvPr/>
        </p:nvSpPr>
        <p:spPr>
          <a:xfrm>
            <a:off x="7472981" y="1138989"/>
            <a:ext cx="4042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rlin Sans FB Demi" panose="020E0802020502020306" pitchFamily="34" charset="0"/>
              </a:rPr>
              <a:t>AUC:  0.818 ( 82%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6B2E5-7A42-7062-4F5C-96C5D34204FF}"/>
              </a:ext>
            </a:extLst>
          </p:cNvPr>
          <p:cNvSpPr txBox="1"/>
          <p:nvPr/>
        </p:nvSpPr>
        <p:spPr>
          <a:xfrm>
            <a:off x="629482" y="5406189"/>
            <a:ext cx="4577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rlin Sans FB Demi" panose="020E0802020502020306" pitchFamily="34" charset="0"/>
              </a:rPr>
              <a:t>RECALL: 0.384 ( 38% )</a:t>
            </a:r>
          </a:p>
        </p:txBody>
      </p:sp>
    </p:spTree>
    <p:extLst>
      <p:ext uri="{BB962C8B-B14F-4D97-AF65-F5344CB8AC3E}">
        <p14:creationId xmlns:p14="http://schemas.microsoft.com/office/powerpoint/2010/main" val="8359558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0FD144CA-D7C7-F295-E202-0368097D9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89977" cy="46682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DB4F05-83AE-E4EC-923D-E53D71297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572" y="2255121"/>
            <a:ext cx="5395428" cy="4602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887172-B479-C1E5-9014-EEA50CDB9546}"/>
              </a:ext>
            </a:extLst>
          </p:cNvPr>
          <p:cNvSpPr txBox="1"/>
          <p:nvPr/>
        </p:nvSpPr>
        <p:spPr>
          <a:xfrm>
            <a:off x="7697570" y="1106905"/>
            <a:ext cx="3593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rlin Sans FB Demi" panose="020E0802020502020306" pitchFamily="34" charset="0"/>
              </a:rPr>
              <a:t>AUC: 0.921 ( 92%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F7417-66BF-E3F8-6802-424C244FD4CC}"/>
              </a:ext>
            </a:extLst>
          </p:cNvPr>
          <p:cNvSpPr txBox="1"/>
          <p:nvPr/>
        </p:nvSpPr>
        <p:spPr>
          <a:xfrm>
            <a:off x="721282" y="5101389"/>
            <a:ext cx="4347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rlin Sans FB Demi" panose="020E0802020502020306" pitchFamily="34" charset="0"/>
              </a:rPr>
              <a:t>RECALL: 0.896 ( 90% )</a:t>
            </a:r>
          </a:p>
        </p:txBody>
      </p:sp>
    </p:spTree>
    <p:extLst>
      <p:ext uri="{BB962C8B-B14F-4D97-AF65-F5344CB8AC3E}">
        <p14:creationId xmlns:p14="http://schemas.microsoft.com/office/powerpoint/2010/main" val="4235519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987F6446-25D3-9E63-E492-770EF964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8196" y="2005037"/>
            <a:ext cx="6649480" cy="4761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AE852F-B0C0-4600-D1B6-96D56A307100}"/>
              </a:ext>
            </a:extLst>
          </p:cNvPr>
          <p:cNvSpPr txBox="1"/>
          <p:nvPr/>
        </p:nvSpPr>
        <p:spPr>
          <a:xfrm>
            <a:off x="3585713" y="301925"/>
            <a:ext cx="5020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In 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63437-91D6-C937-BE29-A029B5DEF86E}"/>
              </a:ext>
            </a:extLst>
          </p:cNvPr>
          <p:cNvSpPr txBox="1"/>
          <p:nvPr/>
        </p:nvSpPr>
        <p:spPr>
          <a:xfrm>
            <a:off x="484365" y="969395"/>
            <a:ext cx="35325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our predictive model having a Recall Score of 90%, We found the customers who are mostly likely to churn are those with: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monthly charges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International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number of Voice Mail messages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Frequent Customer Service calls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E0D0A-3FF0-7485-7378-90E7F339265F}"/>
              </a:ext>
            </a:extLst>
          </p:cNvPr>
          <p:cNvSpPr txBox="1"/>
          <p:nvPr/>
        </p:nvSpPr>
        <p:spPr>
          <a:xfrm>
            <a:off x="1732547" y="4501146"/>
            <a:ext cx="27271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suggest using the model to predict which customers will churn.</a:t>
            </a:r>
          </a:p>
          <a:p>
            <a:r>
              <a:rPr lang="en-US" dirty="0">
                <a:solidFill>
                  <a:schemeClr val="bg1"/>
                </a:solidFill>
              </a:rPr>
              <a:t>And take appropriate actions to try to retain their services.</a:t>
            </a:r>
          </a:p>
        </p:txBody>
      </p:sp>
    </p:spTree>
    <p:extLst>
      <p:ext uri="{BB962C8B-B14F-4D97-AF65-F5344CB8AC3E}">
        <p14:creationId xmlns:p14="http://schemas.microsoft.com/office/powerpoint/2010/main" val="33277648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Celebration balloons">
                <a:extLst>
                  <a:ext uri="{FF2B5EF4-FFF2-40B4-BE49-F238E27FC236}">
                    <a16:creationId xmlns:a16="http://schemas.microsoft.com/office/drawing/2014/main" id="{C90FB96D-FE39-5670-288B-2B4F3A1990E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10782086"/>
                  </p:ext>
                </p:extLst>
              </p:nvPr>
            </p:nvGraphicFramePr>
            <p:xfrm>
              <a:off x="4770960" y="0"/>
              <a:ext cx="2650078" cy="6857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650078" cy="6857999"/>
                    </a:xfrm>
                    <a:prstGeom prst="rect">
                      <a:avLst/>
                    </a:prstGeom>
                  </am3d:spPr>
                  <am3d:camera>
                    <am3d:pos x="0" y="0" z="51710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3126" d="1000000"/>
                    <am3d:preTrans dx="-118647" dy="-19235513" dz="35345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2288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Celebration balloons">
                <a:extLst>
                  <a:ext uri="{FF2B5EF4-FFF2-40B4-BE49-F238E27FC236}">
                    <a16:creationId xmlns:a16="http://schemas.microsoft.com/office/drawing/2014/main" id="{C90FB96D-FE39-5670-288B-2B4F3A1990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0960" y="0"/>
                <a:ext cx="2650078" cy="685799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900E8E0-1C0A-0CC8-2E1D-FB913D03F159}"/>
              </a:ext>
            </a:extLst>
          </p:cNvPr>
          <p:cNvSpPr txBox="1"/>
          <p:nvPr/>
        </p:nvSpPr>
        <p:spPr>
          <a:xfrm>
            <a:off x="4039988" y="508959"/>
            <a:ext cx="4112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Baskerville Old Face" panose="02020602080505020303" pitchFamily="18" charset="0"/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6AF01-DBA9-32F7-5F56-B3D2514E9382}"/>
              </a:ext>
            </a:extLst>
          </p:cNvPr>
          <p:cNvSpPr txBox="1"/>
          <p:nvPr/>
        </p:nvSpPr>
        <p:spPr>
          <a:xfrm>
            <a:off x="1890228" y="1848915"/>
            <a:ext cx="841154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Lotus Baumgarner</a:t>
            </a:r>
          </a:p>
          <a:p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https://www.linkedin.com/in/lotus-baumgarner/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2400" dirty="0">
                <a:latin typeface="Arial Rounded MT Bold" panose="020F0704030504030204" pitchFamily="34" charset="0"/>
              </a:rPr>
              <a:t>AND</a:t>
            </a:r>
          </a:p>
          <a:p>
            <a:pPr algn="ctr"/>
            <a:endParaRPr lang="en-US" sz="2400" dirty="0">
              <a:latin typeface="Arial Rounded MT Bold" panose="020F0704030504030204" pitchFamily="34" charset="0"/>
            </a:endParaRPr>
          </a:p>
          <a:p>
            <a:r>
              <a:rPr lang="en-US" sz="2400" dirty="0">
                <a:latin typeface="Arial Rounded MT Bold" panose="020F0704030504030204" pitchFamily="34" charset="0"/>
              </a:rPr>
              <a:t>Musa Irshad</a:t>
            </a:r>
          </a:p>
          <a:p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Arial Rounded MT Bold" panose="020F07040305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https://www.linkedin.com/in/musairshad/</a:t>
            </a:r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400" dirty="0">
              <a:solidFill>
                <a:schemeClr val="tx2">
                  <a:lumMod val="90000"/>
                  <a:lumOff val="1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https://github.com/musairshad/syriatel-churn-analysis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522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6633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CE7374-A21F-D46C-B0EC-665A87B17EDD}"/>
              </a:ext>
            </a:extLst>
          </p:cNvPr>
          <p:cNvSpPr txBox="1"/>
          <p:nvPr/>
        </p:nvSpPr>
        <p:spPr>
          <a:xfrm>
            <a:off x="3338385" y="1859338"/>
            <a:ext cx="55152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solidFill>
                  <a:schemeClr val="bg1"/>
                </a:solidFill>
                <a:latin typeface="Arial Rounded MT Bold" panose="020F0704030504030204" pitchFamily="34" charset="0"/>
              </a:rPr>
              <a:t>AGENDA</a:t>
            </a:r>
          </a:p>
          <a:p>
            <a:pPr marL="457200" indent="-457200"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Business Problem</a:t>
            </a:r>
          </a:p>
          <a:p>
            <a:pPr marL="457200" indent="-457200"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FP and FN</a:t>
            </a:r>
          </a:p>
          <a:p>
            <a:pPr marL="457200" indent="-457200"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Data and EDAs</a:t>
            </a:r>
          </a:p>
          <a:p>
            <a:pPr marL="457200" indent="-457200"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Models</a:t>
            </a:r>
          </a:p>
          <a:p>
            <a:pPr marL="457200" indent="-457200"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Business Suggestion</a:t>
            </a:r>
          </a:p>
        </p:txBody>
      </p:sp>
      <p:pic>
        <p:nvPicPr>
          <p:cNvPr id="12" name="Picture 11" descr="Eating Cat">
            <a:extLst>
              <a:ext uri="{FF2B5EF4-FFF2-40B4-BE49-F238E27FC236}">
                <a16:creationId xmlns:a16="http://schemas.microsoft.com/office/drawing/2014/main" id="{C7645BC1-B88C-2B23-AE1E-7A1320AA9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95" y="0"/>
            <a:ext cx="2619375" cy="2619375"/>
          </a:xfrm>
          <a:prstGeom prst="rect">
            <a:avLst/>
          </a:prstGeom>
        </p:spPr>
      </p:pic>
      <p:pic>
        <p:nvPicPr>
          <p:cNvPr id="14" name="Picture 13" descr="Love Cat">
            <a:extLst>
              <a:ext uri="{FF2B5EF4-FFF2-40B4-BE49-F238E27FC236}">
                <a16:creationId xmlns:a16="http://schemas.microsoft.com/office/drawing/2014/main" id="{547D712D-80B7-92A6-A4B8-DEEF3C26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554" y="3916027"/>
            <a:ext cx="26193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04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0C49F35-CC28-84D2-082F-E5A993BF0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30" y="1263141"/>
            <a:ext cx="4197938" cy="12034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6F53AC-2C44-BB52-0EE8-19A2E9BD0248}"/>
              </a:ext>
            </a:extLst>
          </p:cNvPr>
          <p:cNvSpPr txBox="1"/>
          <p:nvPr/>
        </p:nvSpPr>
        <p:spPr>
          <a:xfrm>
            <a:off x="3160294" y="689811"/>
            <a:ext cx="5871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Baskerville Old Face" panose="02020602080505020303" pitchFamily="18" charset="0"/>
              </a:rPr>
              <a:t>MEET SYRIATEL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9B708-BA06-9A76-26C9-5E9743AA7C2E}"/>
              </a:ext>
            </a:extLst>
          </p:cNvPr>
          <p:cNvSpPr txBox="1"/>
          <p:nvPr/>
        </p:nvSpPr>
        <p:spPr>
          <a:xfrm>
            <a:off x="4184629" y="3000735"/>
            <a:ext cx="3822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Founded in January 2000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Mobile Network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Baskerville Old Face" panose="02020602080505020303" pitchFamily="18" charset="0"/>
              </a:rPr>
              <a:t>Based out of Syria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530086-8A1F-EABA-2021-4505FD6CE0BA}"/>
              </a:ext>
            </a:extLst>
          </p:cNvPr>
          <p:cNvSpPr txBox="1"/>
          <p:nvPr/>
        </p:nvSpPr>
        <p:spPr>
          <a:xfrm>
            <a:off x="3081065" y="4391451"/>
            <a:ext cx="60298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Baskerville Old Face" panose="02020602080505020303" pitchFamily="18" charset="0"/>
              </a:rPr>
              <a:t>Currently facing the challenge of losing customers.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Baskerville Old Face" panose="02020602080505020303" pitchFamily="18" charset="0"/>
              </a:rPr>
              <a:t>Want a model that will predict if a customer will churn or not.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latin typeface="Baskerville Old Face" panose="02020602080505020303" pitchFamily="18" charset="0"/>
              </a:rPr>
              <a:t>This model will help reduce how much money is lost because of customers who churn.</a:t>
            </a:r>
          </a:p>
        </p:txBody>
      </p:sp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9E353E5-46AB-9605-EAAD-83077C5F2D2F}"/>
              </a:ext>
            </a:extLst>
          </p:cNvPr>
          <p:cNvSpPr txBox="1"/>
          <p:nvPr/>
        </p:nvSpPr>
        <p:spPr>
          <a:xfrm>
            <a:off x="2975810" y="304801"/>
            <a:ext cx="71146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Algerian" panose="04020705040A02060702" pitchFamily="82" charset="0"/>
              </a:rPr>
              <a:t>Positive or Negative?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2600DA-0E61-70B2-6170-400AAF30AC4D}"/>
              </a:ext>
            </a:extLst>
          </p:cNvPr>
          <p:cNvSpPr txBox="1"/>
          <p:nvPr/>
        </p:nvSpPr>
        <p:spPr>
          <a:xfrm>
            <a:off x="1050758" y="2254984"/>
            <a:ext cx="100904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True Positive: The Customer stops doing business.</a:t>
            </a:r>
          </a:p>
          <a:p>
            <a:r>
              <a:rPr lang="en-US" sz="2000" dirty="0"/>
              <a:t>True Negative: The Customer continues doing business.</a:t>
            </a:r>
          </a:p>
          <a:p>
            <a:endParaRPr lang="en-US" sz="2000" dirty="0"/>
          </a:p>
          <a:p>
            <a:r>
              <a:rPr lang="en-US" sz="2000" dirty="0"/>
              <a:t>False Positive: Predict the Customer will stop doing business, but they continue.</a:t>
            </a:r>
          </a:p>
          <a:p>
            <a:r>
              <a:rPr lang="en-US" sz="2000" dirty="0"/>
              <a:t>False Negative: Predict the Customer will continue doing business, but they stop.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73632E-6633-9567-795A-370FBB8A3D92}"/>
              </a:ext>
            </a:extLst>
          </p:cNvPr>
          <p:cNvSpPr txBox="1"/>
          <p:nvPr/>
        </p:nvSpPr>
        <p:spPr>
          <a:xfrm>
            <a:off x="1050758" y="4863279"/>
            <a:ext cx="67858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our case, a False Negative would be worst. </a:t>
            </a:r>
          </a:p>
          <a:p>
            <a:r>
              <a:rPr lang="en-US" sz="2000" dirty="0"/>
              <a:t>Telling SyriaTel, a customer will not churn but in fact does churn will cause them to lose money.</a:t>
            </a:r>
          </a:p>
          <a:p>
            <a:r>
              <a:rPr lang="en-US" sz="2000" dirty="0"/>
              <a:t>Because of this, our model focuses on Recall.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6A0C9-96C9-584C-267B-3D7DDFA9A8CE}"/>
              </a:ext>
            </a:extLst>
          </p:cNvPr>
          <p:cNvSpPr/>
          <p:nvPr/>
        </p:nvSpPr>
        <p:spPr>
          <a:xfrm>
            <a:off x="8912719" y="4586280"/>
            <a:ext cx="182614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FN</a:t>
            </a:r>
          </a:p>
        </p:txBody>
      </p:sp>
      <p:pic>
        <p:nvPicPr>
          <p:cNvPr id="13" name="Graphic 12" descr="Close outline">
            <a:extLst>
              <a:ext uri="{FF2B5EF4-FFF2-40B4-BE49-F238E27FC236}">
                <a16:creationId xmlns:a16="http://schemas.microsoft.com/office/drawing/2014/main" id="{838C2D38-BDDB-0FA2-1C1B-01D4517CF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4119" y="4229439"/>
            <a:ext cx="2283342" cy="22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844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191264-EC5D-56A2-26E3-22B6CBA15928}"/>
              </a:ext>
            </a:extLst>
          </p:cNvPr>
          <p:cNvSpPr txBox="1"/>
          <p:nvPr/>
        </p:nvSpPr>
        <p:spPr>
          <a:xfrm>
            <a:off x="4135647" y="0"/>
            <a:ext cx="39207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atin typeface="Baskerville Old Face" panose="02020602080505020303" pitchFamily="18" charset="0"/>
              </a:rPr>
              <a:t>Our Data</a:t>
            </a:r>
          </a:p>
        </p:txBody>
      </p:sp>
      <p:pic>
        <p:nvPicPr>
          <p:cNvPr id="10" name="Picture 9" descr="A white table with black text&#10;&#10;Description automatically generated">
            <a:extLst>
              <a:ext uri="{FF2B5EF4-FFF2-40B4-BE49-F238E27FC236}">
                <a16:creationId xmlns:a16="http://schemas.microsoft.com/office/drawing/2014/main" id="{8E5CA2DA-3867-B42D-0047-DB4D035B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03" y="1359411"/>
            <a:ext cx="6363588" cy="30007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247B13-559D-7625-A33E-3BECFB04019B}"/>
              </a:ext>
            </a:extLst>
          </p:cNvPr>
          <p:cNvSpPr txBox="1"/>
          <p:nvPr/>
        </p:nvSpPr>
        <p:spPr>
          <a:xfrm>
            <a:off x="678603" y="4759925"/>
            <a:ext cx="65474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Retrieved from Kaggle.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Consists of 3,333 </a:t>
            </a:r>
            <a:r>
              <a:rPr lang="en-US" dirty="0" err="1">
                <a:latin typeface="Baskerville Old Face" panose="02020602080505020303" pitchFamily="18" charset="0"/>
              </a:rPr>
              <a:t>SyriaTel</a:t>
            </a:r>
            <a:r>
              <a:rPr lang="en-US" dirty="0">
                <a:latin typeface="Baskerville Old Face" panose="02020602080505020303" pitchFamily="18" charset="0"/>
              </a:rPr>
              <a:t> Customers located in the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Spans across all 51 states, including Washington, D.C.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 Old Face" panose="02020602080505020303" pitchFamily="18" charset="0"/>
              </a:rPr>
              <a:t>Includes information such as total used minutes, add-on plans, and customer service calls.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Bullseye">
                <a:extLst>
                  <a:ext uri="{FF2B5EF4-FFF2-40B4-BE49-F238E27FC236}">
                    <a16:creationId xmlns:a16="http://schemas.microsoft.com/office/drawing/2014/main" id="{64A83F65-D936-FB2B-C5C7-8E44187E8F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592625"/>
                  </p:ext>
                </p:extLst>
              </p:nvPr>
            </p:nvGraphicFramePr>
            <p:xfrm>
              <a:off x="8857829" y="3198767"/>
              <a:ext cx="2208635" cy="232287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08635" cy="2322874"/>
                    </a:xfrm>
                    <a:prstGeom prst="rect">
                      <a:avLst/>
                    </a:prstGeom>
                  </am3d:spPr>
                  <am3d:camera>
                    <am3d:pos x="0" y="0" z="602964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2309" d="1000000"/>
                    <am3d:preTrans dx="-1" dy="-10762396" dz="-4674376"/>
                    <am3d:scale>
                      <am3d:sx n="1000000" d="1000000"/>
                      <am3d:sy n="1000000" d="1000000"/>
                      <am3d:sz n="1000000" d="1000000"/>
                    </am3d:scale>
                    <am3d:rot ax="441513" ay="-879966" az="-11236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740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Bullseye">
                <a:extLst>
                  <a:ext uri="{FF2B5EF4-FFF2-40B4-BE49-F238E27FC236}">
                    <a16:creationId xmlns:a16="http://schemas.microsoft.com/office/drawing/2014/main" id="{64A83F65-D936-FB2B-C5C7-8E44187E8F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7829" y="3198767"/>
                <a:ext cx="2208635" cy="232287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ED7799E-2342-11BE-EEAB-125EA4A732BF}"/>
              </a:ext>
            </a:extLst>
          </p:cNvPr>
          <p:cNvSpPr txBox="1"/>
          <p:nvPr/>
        </p:nvSpPr>
        <p:spPr>
          <a:xfrm>
            <a:off x="8919409" y="4067816"/>
            <a:ext cx="2085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CHURN</a:t>
            </a:r>
          </a:p>
        </p:txBody>
      </p:sp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8C5D3C6-CF11-6A79-C61C-C1841C38E494}"/>
              </a:ext>
            </a:extLst>
          </p:cNvPr>
          <p:cNvSpPr txBox="1"/>
          <p:nvPr/>
        </p:nvSpPr>
        <p:spPr>
          <a:xfrm>
            <a:off x="3499449" y="533127"/>
            <a:ext cx="519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askerville Old Face" panose="02020602080505020303" pitchFamily="18" charset="0"/>
              </a:rPr>
              <a:t>Our Objectives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2629BE-C595-82C6-90C7-129D38B8B255}"/>
              </a:ext>
            </a:extLst>
          </p:cNvPr>
          <p:cNvSpPr txBox="1"/>
          <p:nvPr/>
        </p:nvSpPr>
        <p:spPr>
          <a:xfrm>
            <a:off x="1624582" y="2370962"/>
            <a:ext cx="89428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6EDF3"/>
                </a:solidFill>
                <a:effectLst/>
                <a:latin typeface="Baskerville Old Face" panose="02020602080505020303" pitchFamily="18" charset="0"/>
              </a:rPr>
              <a:t>Conduct an exploratory data analysis on the existing dataset.</a:t>
            </a:r>
          </a:p>
          <a:p>
            <a:pPr algn="l"/>
            <a:endParaRPr lang="en-US" sz="2400" b="0" i="0" dirty="0">
              <a:solidFill>
                <a:srgbClr val="E6EDF3"/>
              </a:solidFill>
              <a:effectLst/>
              <a:latin typeface="Baskerville Old Face" panose="020206020805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6EDF3"/>
                </a:solidFill>
                <a:effectLst/>
                <a:latin typeface="Baskerville Old Face" panose="02020602080505020303" pitchFamily="18" charset="0"/>
              </a:rPr>
              <a:t>Establish a baseline model using logistic regression.</a:t>
            </a:r>
          </a:p>
          <a:p>
            <a:pPr algn="l"/>
            <a:endParaRPr lang="en-US" sz="2400" b="0" i="0" dirty="0">
              <a:solidFill>
                <a:srgbClr val="E6EDF3"/>
              </a:solidFill>
              <a:effectLst/>
              <a:latin typeface="Baskerville Old Face" panose="020206020805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6EDF3"/>
                </a:solidFill>
                <a:effectLst/>
                <a:latin typeface="Baskerville Old Face" panose="02020602080505020303" pitchFamily="18" charset="0"/>
              </a:rPr>
              <a:t>Apply machine learning algorithm Decision Tree to build a classifier</a:t>
            </a:r>
          </a:p>
          <a:p>
            <a:pPr algn="l"/>
            <a:endParaRPr lang="en-US" sz="2400" b="0" i="0" dirty="0">
              <a:solidFill>
                <a:srgbClr val="E6EDF3"/>
              </a:solidFill>
              <a:effectLst/>
              <a:latin typeface="Baskerville Old Face" panose="02020602080505020303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E6EDF3"/>
                </a:solidFill>
                <a:effectLst/>
                <a:latin typeface="Baskerville Old Face" panose="02020602080505020303" pitchFamily="18" charset="0"/>
              </a:rPr>
              <a:t>Use the model for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of a mail plan&#10;&#10;Description automatically generated">
            <a:extLst>
              <a:ext uri="{FF2B5EF4-FFF2-40B4-BE49-F238E27FC236}">
                <a16:creationId xmlns:a16="http://schemas.microsoft.com/office/drawing/2014/main" id="{8ABC30AA-DB81-C53F-5CA8-AEF791A7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455" y="1090162"/>
            <a:ext cx="4051864" cy="5096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4428B5-CA11-12F9-F98B-E2F38B2CEB90}"/>
              </a:ext>
            </a:extLst>
          </p:cNvPr>
          <p:cNvSpPr txBox="1"/>
          <p:nvPr/>
        </p:nvSpPr>
        <p:spPr>
          <a:xfrm>
            <a:off x="4789098" y="2828835"/>
            <a:ext cx="2613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Comparison between Churn vs International Plan and Voice Mail Plan</a:t>
            </a:r>
          </a:p>
        </p:txBody>
      </p:sp>
      <p:pic>
        <p:nvPicPr>
          <p:cNvPr id="16" name="Picture 15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BA7CC946-9DDC-4F69-B10F-E81CA99EF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60" y="1090162"/>
            <a:ext cx="4055793" cy="509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6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50DA00A-487A-BF2C-4960-7ACCE153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4" y="201429"/>
            <a:ext cx="6601746" cy="1762371"/>
          </a:xfrm>
          <a:prstGeom prst="rect">
            <a:avLst/>
          </a:prstGeom>
        </p:spPr>
      </p:pic>
      <p:pic>
        <p:nvPicPr>
          <p:cNvPr id="8" name="Picture 7" descr="A graph with blue and white squares&#10;&#10;Description automatically generated">
            <a:extLst>
              <a:ext uri="{FF2B5EF4-FFF2-40B4-BE49-F238E27FC236}">
                <a16:creationId xmlns:a16="http://schemas.microsoft.com/office/drawing/2014/main" id="{98A7D06C-086D-CEE6-0D07-60565E727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13" y="2057140"/>
            <a:ext cx="6429387" cy="48008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C6DA86-76FA-0C20-6A3C-EFEDCF32D45F}"/>
              </a:ext>
            </a:extLst>
          </p:cNvPr>
          <p:cNvSpPr txBox="1"/>
          <p:nvPr/>
        </p:nvSpPr>
        <p:spPr>
          <a:xfrm>
            <a:off x="1682151" y="3122762"/>
            <a:ext cx="340743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Created a formula to calculate total monthly charges.</a:t>
            </a:r>
          </a:p>
          <a:p>
            <a:endParaRPr lang="en-US" dirty="0"/>
          </a:p>
          <a:p>
            <a:r>
              <a:rPr lang="en-US" sz="2000" dirty="0"/>
              <a:t>Started with domestic charges (day, evening and night) and added them to international charges.</a:t>
            </a:r>
          </a:p>
        </p:txBody>
      </p:sp>
    </p:spTree>
    <p:extLst>
      <p:ext uri="{BB962C8B-B14F-4D97-AF65-F5344CB8AC3E}">
        <p14:creationId xmlns:p14="http://schemas.microsoft.com/office/powerpoint/2010/main" val="681604405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4B58B-2620-C435-72C5-5E6F1D815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2502977"/>
            <a:ext cx="10302240" cy="1852046"/>
          </a:xfrm>
        </p:spPr>
        <p:txBody>
          <a:bodyPr/>
          <a:lstStyle/>
          <a:p>
            <a:pPr algn="ctr"/>
            <a:r>
              <a:rPr lang="en-US" dirty="0"/>
              <a:t>The Models</a:t>
            </a:r>
          </a:p>
        </p:txBody>
      </p:sp>
    </p:spTree>
    <p:extLst>
      <p:ext uri="{BB962C8B-B14F-4D97-AF65-F5344CB8AC3E}">
        <p14:creationId xmlns:p14="http://schemas.microsoft.com/office/powerpoint/2010/main" val="414161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SL_V16" id="{36B34AD0-AFC2-468E-8620-6CFD159B149F}" vid="{ACCF8893-1A0E-437D-A612-1659D305EA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E87F72-70BF-43BC-A0D4-53665DC1267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{E6235228-6FA2-4549-830D-1E2125C87A92}tf89338750_win32</Template>
  <TotalTime>751</TotalTime>
  <Words>421</Words>
  <Application>Microsoft Office PowerPoint</Application>
  <PresentationFormat>Widescreen</PresentationFormat>
  <Paragraphs>73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Algerian</vt:lpstr>
      <vt:lpstr>Arial</vt:lpstr>
      <vt:lpstr>Arial Rounded MT Bold</vt:lpstr>
      <vt:lpstr>Baskerville Old Face</vt:lpstr>
      <vt:lpstr>Berlin Sans FB Demi</vt:lpstr>
      <vt:lpstr>Calibri</vt:lpstr>
      <vt:lpstr>Univers</vt:lpstr>
      <vt:lpstr>Wingdings</vt:lpstr>
      <vt:lpstr>GradientVTI</vt:lpstr>
      <vt:lpstr>Will They Churn?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Models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They Churn?</dc:title>
  <dc:creator>Lotus Baumgarner</dc:creator>
  <cp:lastModifiedBy>Lotus Baumgarner</cp:lastModifiedBy>
  <cp:revision>4</cp:revision>
  <dcterms:created xsi:type="dcterms:W3CDTF">2024-03-07T06:36:21Z</dcterms:created>
  <dcterms:modified xsi:type="dcterms:W3CDTF">2024-03-08T03:01:55Z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